
<file path=[Content_Types].xml><?xml version="1.0" encoding="utf-8"?>
<Types xmlns="http://schemas.openxmlformats.org/package/2006/content-types">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0058400" cx="7772400"/>
  <p:notesSz cx="6858000" cy="9144000"/>
  <p:embeddedFontLst>
    <p:embeddedFont>
      <p:font typeface="Architects Daughter"/>
      <p:regular r:id="rId7"/>
    </p:embeddedFont>
    <p:embeddedFont>
      <p:font typeface="Bree Serif"/>
      <p:regular r:id="rId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ArchitectsDaughter-regular.fntdata"/><Relationship Id="rId8" Type="http://schemas.openxmlformats.org/officeDocument/2006/relationships/font" Target="fonts/BreeSerif-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e9cc27f088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e9cc27f088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1.gi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1934875" y="238100"/>
            <a:ext cx="3762300" cy="1509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i="1" lang="en" sz="1100">
                <a:latin typeface="Architects Daughter"/>
                <a:ea typeface="Architects Daughter"/>
                <a:cs typeface="Architects Daughter"/>
                <a:sym typeface="Architects Daughter"/>
              </a:rPr>
              <a:t>Making a difference for children!</a:t>
            </a:r>
            <a:endParaRPr i="1" sz="1100">
              <a:latin typeface="Architects Daughter"/>
              <a:ea typeface="Architects Daughter"/>
              <a:cs typeface="Architects Daughter"/>
              <a:sym typeface="Architects Daughter"/>
            </a:endParaRPr>
          </a:p>
          <a:p>
            <a:pPr indent="0" lvl="0" marL="0" rtl="0" algn="ctr">
              <a:spcBef>
                <a:spcPts val="0"/>
              </a:spcBef>
              <a:spcAft>
                <a:spcPts val="0"/>
              </a:spcAft>
              <a:buNone/>
            </a:pPr>
            <a:r>
              <a:t/>
            </a:r>
            <a:endParaRPr sz="650">
              <a:latin typeface="Architects Daughter"/>
              <a:ea typeface="Architects Daughter"/>
              <a:cs typeface="Architects Daughter"/>
              <a:sym typeface="Architects Daughter"/>
            </a:endParaRPr>
          </a:p>
          <a:p>
            <a:pPr indent="0" lvl="0" marL="0" rtl="0" algn="ctr">
              <a:spcBef>
                <a:spcPts val="0"/>
              </a:spcBef>
              <a:spcAft>
                <a:spcPts val="0"/>
              </a:spcAft>
              <a:buNone/>
            </a:pPr>
            <a:r>
              <a:rPr b="1" lang="en" sz="1500">
                <a:latin typeface="Architects Daughter"/>
                <a:ea typeface="Architects Daughter"/>
                <a:cs typeface="Architects Daughter"/>
                <a:sym typeface="Architects Daughter"/>
              </a:rPr>
              <a:t>École John Wilson Elementary School</a:t>
            </a:r>
            <a:endParaRPr b="1" sz="1500">
              <a:latin typeface="Architects Daughter"/>
              <a:ea typeface="Architects Daughter"/>
              <a:cs typeface="Architects Daughter"/>
              <a:sym typeface="Architects Daughter"/>
            </a:endParaRPr>
          </a:p>
          <a:p>
            <a:pPr indent="0" lvl="0" marL="0" rtl="0" algn="ctr">
              <a:spcBef>
                <a:spcPts val="0"/>
              </a:spcBef>
              <a:spcAft>
                <a:spcPts val="0"/>
              </a:spcAft>
              <a:buNone/>
            </a:pPr>
            <a:r>
              <a:rPr lang="en" sz="1400">
                <a:latin typeface="Architects Daughter"/>
                <a:ea typeface="Architects Daughter"/>
                <a:cs typeface="Architects Daughter"/>
                <a:sym typeface="Architects Daughter"/>
              </a:rPr>
              <a:t>4401 - 52 Ave, Innisfail, Alberta T4G 1A7</a:t>
            </a:r>
            <a:endParaRPr sz="1400">
              <a:latin typeface="Architects Daughter"/>
              <a:ea typeface="Architects Daughter"/>
              <a:cs typeface="Architects Daughter"/>
              <a:sym typeface="Architects Daughter"/>
            </a:endParaRPr>
          </a:p>
          <a:p>
            <a:pPr indent="0" lvl="0" marL="0" rtl="0" algn="ctr">
              <a:spcBef>
                <a:spcPts val="0"/>
              </a:spcBef>
              <a:spcAft>
                <a:spcPts val="0"/>
              </a:spcAft>
              <a:buNone/>
            </a:pPr>
            <a:r>
              <a:rPr lang="en" sz="1300">
                <a:latin typeface="Architects Daughter"/>
                <a:ea typeface="Architects Daughter"/>
                <a:cs typeface="Architects Daughter"/>
                <a:sym typeface="Architects Daughter"/>
              </a:rPr>
              <a:t>Phone (403) 227-3292 Fax (403) 227-6006</a:t>
            </a:r>
            <a:endParaRPr sz="1300">
              <a:latin typeface="Architects Daughter"/>
              <a:ea typeface="Architects Daughter"/>
              <a:cs typeface="Architects Daughter"/>
              <a:sym typeface="Architects Daughter"/>
            </a:endParaRPr>
          </a:p>
          <a:p>
            <a:pPr indent="0" lvl="0" marL="0" rtl="0" algn="ctr">
              <a:spcBef>
                <a:spcPts val="0"/>
              </a:spcBef>
              <a:spcAft>
                <a:spcPts val="0"/>
              </a:spcAft>
              <a:buNone/>
            </a:pPr>
            <a:r>
              <a:t/>
            </a:r>
            <a:endParaRPr sz="600">
              <a:latin typeface="Architects Daughter"/>
              <a:ea typeface="Architects Daughter"/>
              <a:cs typeface="Architects Daughter"/>
              <a:sym typeface="Architects Daughter"/>
            </a:endParaRPr>
          </a:p>
          <a:p>
            <a:pPr indent="0" lvl="0" marL="0" rtl="0" algn="ctr">
              <a:spcBef>
                <a:spcPts val="0"/>
              </a:spcBef>
              <a:spcAft>
                <a:spcPts val="0"/>
              </a:spcAft>
              <a:buNone/>
            </a:pPr>
            <a:r>
              <a:rPr i="1" lang="en" sz="1000">
                <a:latin typeface="Architects Daughter"/>
                <a:ea typeface="Architects Daughter"/>
                <a:cs typeface="Architects Daughter"/>
                <a:sym typeface="Architects Daughter"/>
              </a:rPr>
              <a:t>Enrichir la vie des enfants!</a:t>
            </a:r>
            <a:endParaRPr i="1" sz="1000">
              <a:latin typeface="Architects Daughter"/>
              <a:ea typeface="Architects Daughter"/>
              <a:cs typeface="Architects Daughter"/>
              <a:sym typeface="Architects Daughter"/>
            </a:endParaRPr>
          </a:p>
          <a:p>
            <a:pPr indent="0" lvl="0" marL="0" rtl="0" algn="l">
              <a:spcBef>
                <a:spcPts val="0"/>
              </a:spcBef>
              <a:spcAft>
                <a:spcPts val="0"/>
              </a:spcAft>
              <a:buNone/>
            </a:pPr>
            <a:r>
              <a:t/>
            </a:r>
            <a:endParaRPr sz="1100">
              <a:latin typeface="Architects Daughter"/>
              <a:ea typeface="Architects Daughter"/>
              <a:cs typeface="Architects Daughter"/>
              <a:sym typeface="Architects Daughter"/>
            </a:endParaRPr>
          </a:p>
        </p:txBody>
      </p:sp>
      <p:pic>
        <p:nvPicPr>
          <p:cNvPr id="55" name="Google Shape;55;p13"/>
          <p:cNvPicPr preferRelativeResize="0"/>
          <p:nvPr/>
        </p:nvPicPr>
        <p:blipFill>
          <a:blip r:embed="rId3">
            <a:alphaModFix/>
          </a:blip>
          <a:stretch>
            <a:fillRect/>
          </a:stretch>
        </p:blipFill>
        <p:spPr>
          <a:xfrm>
            <a:off x="5587475" y="308000"/>
            <a:ext cx="1729775" cy="1229775"/>
          </a:xfrm>
          <a:prstGeom prst="rect">
            <a:avLst/>
          </a:prstGeom>
          <a:noFill/>
          <a:ln>
            <a:noFill/>
          </a:ln>
        </p:spPr>
      </p:pic>
      <p:cxnSp>
        <p:nvCxnSpPr>
          <p:cNvPr id="56" name="Google Shape;56;p13"/>
          <p:cNvCxnSpPr/>
          <p:nvPr/>
        </p:nvCxnSpPr>
        <p:spPr>
          <a:xfrm>
            <a:off x="123900" y="1808475"/>
            <a:ext cx="7524600" cy="0"/>
          </a:xfrm>
          <a:prstGeom prst="straightConnector1">
            <a:avLst/>
          </a:prstGeom>
          <a:noFill/>
          <a:ln cap="flat" cmpd="sng" w="19050">
            <a:solidFill>
              <a:schemeClr val="dk1"/>
            </a:solidFill>
            <a:prstDash val="solid"/>
            <a:round/>
            <a:headEnd len="med" w="med" type="none"/>
            <a:tailEnd len="med" w="med" type="none"/>
          </a:ln>
        </p:spPr>
      </p:cxnSp>
      <p:cxnSp>
        <p:nvCxnSpPr>
          <p:cNvPr id="57" name="Google Shape;57;p13"/>
          <p:cNvCxnSpPr/>
          <p:nvPr/>
        </p:nvCxnSpPr>
        <p:spPr>
          <a:xfrm>
            <a:off x="76850" y="9335475"/>
            <a:ext cx="7509300" cy="31800"/>
          </a:xfrm>
          <a:prstGeom prst="straightConnector1">
            <a:avLst/>
          </a:prstGeom>
          <a:noFill/>
          <a:ln cap="flat" cmpd="sng" w="19050">
            <a:solidFill>
              <a:schemeClr val="dk1"/>
            </a:solidFill>
            <a:prstDash val="solid"/>
            <a:round/>
            <a:headEnd len="med" w="med" type="none"/>
            <a:tailEnd len="med" w="med" type="none"/>
          </a:ln>
        </p:spPr>
      </p:cxnSp>
      <p:sp>
        <p:nvSpPr>
          <p:cNvPr id="58" name="Google Shape;58;p13"/>
          <p:cNvSpPr txBox="1"/>
          <p:nvPr/>
        </p:nvSpPr>
        <p:spPr>
          <a:xfrm>
            <a:off x="169850" y="9335475"/>
            <a:ext cx="74163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latin typeface="Architects Daughter"/>
                <a:ea typeface="Architects Daughter"/>
                <a:cs typeface="Architects Daughter"/>
                <a:sym typeface="Architects Daughter"/>
              </a:rPr>
              <a:t>Principal:                                                                            Vice Principal          </a:t>
            </a:r>
            <a:endParaRPr>
              <a:latin typeface="Architects Daughter"/>
              <a:ea typeface="Architects Daughter"/>
              <a:cs typeface="Architects Daughter"/>
              <a:sym typeface="Architects Daughter"/>
            </a:endParaRPr>
          </a:p>
          <a:p>
            <a:pPr indent="0" lvl="0" marL="0" rtl="0" algn="l">
              <a:spcBef>
                <a:spcPts val="0"/>
              </a:spcBef>
              <a:spcAft>
                <a:spcPts val="0"/>
              </a:spcAft>
              <a:buNone/>
            </a:pPr>
            <a:r>
              <a:rPr lang="en">
                <a:latin typeface="Architects Daughter"/>
                <a:ea typeface="Architects Daughter"/>
                <a:cs typeface="Architects Daughter"/>
                <a:sym typeface="Architects Daughter"/>
              </a:rPr>
              <a:t>Angela Warke                                                                     Janice Savage          </a:t>
            </a:r>
            <a:endParaRPr>
              <a:latin typeface="Architects Daughter"/>
              <a:ea typeface="Architects Daughter"/>
              <a:cs typeface="Architects Daughter"/>
              <a:sym typeface="Architects Daughter"/>
            </a:endParaRPr>
          </a:p>
        </p:txBody>
      </p:sp>
      <p:sp>
        <p:nvSpPr>
          <p:cNvPr id="59" name="Google Shape;59;p13"/>
          <p:cNvSpPr/>
          <p:nvPr/>
        </p:nvSpPr>
        <p:spPr>
          <a:xfrm>
            <a:off x="2764662" y="9434338"/>
            <a:ext cx="2102770" cy="417881"/>
          </a:xfrm>
          <a:prstGeom prst="rect">
            <a:avLst/>
          </a:prstGeom>
        </p:spPr>
        <p:txBody>
          <a:bodyPr>
            <a:prstTxWarp prst="textPlain"/>
          </a:bodyPr>
          <a:lstStyle/>
          <a:p>
            <a:pPr lvl="0" algn="ctr"/>
            <a:r>
              <a:rPr b="0" i="0">
                <a:ln cap="flat" cmpd="sng" w="9525">
                  <a:solidFill>
                    <a:schemeClr val="dk2"/>
                  </a:solidFill>
                  <a:prstDash val="solid"/>
                  <a:round/>
                  <a:headEnd len="sm" w="sm" type="none"/>
                  <a:tailEnd len="sm" w="sm" type="none"/>
                </a:ln>
                <a:solidFill>
                  <a:schemeClr val="dk1"/>
                </a:solidFill>
                <a:latin typeface="Architects Daughter"/>
              </a:rPr>
              <a:t>Chinook's Edge </a:t>
            </a:r>
            <a:br>
              <a:rPr b="0" i="0">
                <a:ln cap="flat" cmpd="sng" w="9525">
                  <a:solidFill>
                    <a:schemeClr val="dk2"/>
                  </a:solidFill>
                  <a:prstDash val="solid"/>
                  <a:round/>
                  <a:headEnd len="sm" w="sm" type="none"/>
                  <a:tailEnd len="sm" w="sm" type="none"/>
                </a:ln>
                <a:solidFill>
                  <a:schemeClr val="dk1"/>
                </a:solidFill>
                <a:latin typeface="Architects Daughter"/>
              </a:rPr>
            </a:br>
            <a:r>
              <a:rPr b="0" i="0">
                <a:ln cap="flat" cmpd="sng" w="9525">
                  <a:solidFill>
                    <a:schemeClr val="dk2"/>
                  </a:solidFill>
                  <a:prstDash val="solid"/>
                  <a:round/>
                  <a:headEnd len="sm" w="sm" type="none"/>
                  <a:tailEnd len="sm" w="sm" type="none"/>
                </a:ln>
                <a:solidFill>
                  <a:schemeClr val="dk1"/>
                </a:solidFill>
                <a:latin typeface="Architects Daughter"/>
              </a:rPr>
              <a:t>School Division 73</a:t>
            </a:r>
          </a:p>
        </p:txBody>
      </p:sp>
      <p:sp>
        <p:nvSpPr>
          <p:cNvPr id="60" name="Google Shape;60;p13"/>
          <p:cNvSpPr txBox="1"/>
          <p:nvPr/>
        </p:nvSpPr>
        <p:spPr>
          <a:xfrm>
            <a:off x="53725" y="1793325"/>
            <a:ext cx="7524600" cy="75957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2000">
                <a:solidFill>
                  <a:schemeClr val="dk1"/>
                </a:solidFill>
                <a:latin typeface="Bree Serif"/>
                <a:ea typeface="Bree Serif"/>
                <a:cs typeface="Bree Serif"/>
                <a:sym typeface="Bree Serif"/>
              </a:rPr>
              <a:t> Pre-K Supply List 2025-2026 </a:t>
            </a:r>
            <a:endParaRPr sz="2000">
              <a:solidFill>
                <a:schemeClr val="dk1"/>
              </a:solidFill>
              <a:latin typeface="Bree Serif"/>
              <a:ea typeface="Bree Serif"/>
              <a:cs typeface="Bree Serif"/>
              <a:sym typeface="Bree Serif"/>
            </a:endParaRPr>
          </a:p>
          <a:p>
            <a:pPr indent="457200" lvl="0" marL="0" rtl="0" algn="ctr">
              <a:lnSpc>
                <a:spcPct val="115000"/>
              </a:lnSpc>
              <a:spcBef>
                <a:spcPts val="1200"/>
              </a:spcBef>
              <a:spcAft>
                <a:spcPts val="0"/>
              </a:spcAft>
              <a:buClr>
                <a:schemeClr val="dk1"/>
              </a:buClr>
              <a:buSzPts val="1100"/>
              <a:buFont typeface="Arial"/>
              <a:buNone/>
            </a:pPr>
            <a:r>
              <a:rPr b="1" lang="en" sz="1700">
                <a:solidFill>
                  <a:schemeClr val="dk1"/>
                </a:solidFill>
                <a:latin typeface="Bree Serif"/>
                <a:ea typeface="Bree Serif"/>
                <a:cs typeface="Bree Serif"/>
                <a:sym typeface="Bree Serif"/>
              </a:rPr>
              <a:t>*Please send a complete change of clothes, including underwear and socks, in a labelled ziplock bag for any incidents that may arise.</a:t>
            </a:r>
            <a:endParaRPr sz="2000">
              <a:solidFill>
                <a:schemeClr val="dk1"/>
              </a:solidFill>
              <a:latin typeface="Bree Serif"/>
              <a:ea typeface="Bree Serif"/>
              <a:cs typeface="Bree Serif"/>
              <a:sym typeface="Bree Serif"/>
            </a:endParaRPr>
          </a:p>
          <a:p>
            <a:pPr indent="0" lvl="0" marL="0" rtl="0" algn="ctr">
              <a:lnSpc>
                <a:spcPct val="115000"/>
              </a:lnSpc>
              <a:spcBef>
                <a:spcPts val="1200"/>
              </a:spcBef>
              <a:spcAft>
                <a:spcPts val="0"/>
              </a:spcAft>
              <a:buClr>
                <a:schemeClr val="dk1"/>
              </a:buClr>
              <a:buSzPts val="1100"/>
              <a:buFont typeface="Arial"/>
              <a:buNone/>
            </a:pPr>
            <a:r>
              <a:rPr lang="en" sz="1700">
                <a:solidFill>
                  <a:schemeClr val="dk1"/>
                </a:solidFill>
                <a:latin typeface="Bree Serif"/>
                <a:ea typeface="Bree Serif"/>
                <a:cs typeface="Bree Serif"/>
                <a:sym typeface="Bree Serif"/>
              </a:rPr>
              <a:t>Our class will do shared supplies in the classroom, so you do not need to label individual supplies. Please do label lunch kits, backpacks, water bottles, shoes and the ziplock with extra clothes. </a:t>
            </a:r>
            <a:endParaRPr sz="1700">
              <a:solidFill>
                <a:schemeClr val="dk1"/>
              </a:solidFill>
              <a:latin typeface="Bree Serif"/>
              <a:ea typeface="Bree Serif"/>
              <a:cs typeface="Bree Serif"/>
              <a:sym typeface="Bree Serif"/>
            </a:endParaRPr>
          </a:p>
          <a:p>
            <a:pPr indent="-336550" lvl="0" marL="457200" rtl="0" algn="l">
              <a:lnSpc>
                <a:spcPct val="115000"/>
              </a:lnSpc>
              <a:spcBef>
                <a:spcPts val="120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2 large glue sticks (Elmer’s preferred for the pull off lid)</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1 bottle of Elmer’s white glue</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1 16 pack of Crayola Pipsquesk broad tip markers</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1 watercolor paint pallet (Crayola preferred)</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2 white board markers (Expo broad tip preferred)</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4 large Ziploc bags (do not label)</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1 package of coloured or white cardstock (not construction paper)</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1 zippered lunch kit for snack time</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1 non-leaking water bottle</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1 backpack large enough to hold their take home folder, library books and agenda.</a:t>
            </a:r>
            <a:endParaRPr sz="1700">
              <a:solidFill>
                <a:schemeClr val="dk1"/>
              </a:solidFill>
              <a:latin typeface="Bree Serif"/>
              <a:ea typeface="Bree Serif"/>
              <a:cs typeface="Bree Serif"/>
              <a:sym typeface="Bree Serif"/>
            </a:endParaRPr>
          </a:p>
          <a:p>
            <a:pPr indent="-336550" lvl="0" marL="457200" rtl="0" algn="l">
              <a:lnSpc>
                <a:spcPct val="115000"/>
              </a:lnSpc>
              <a:spcBef>
                <a:spcPts val="0"/>
              </a:spcBef>
              <a:spcAft>
                <a:spcPts val="0"/>
              </a:spcAft>
              <a:buClr>
                <a:schemeClr val="dk1"/>
              </a:buClr>
              <a:buSzPts val="1700"/>
              <a:buFont typeface="Bree Serif"/>
              <a:buChar char="❏"/>
            </a:pPr>
            <a:r>
              <a:rPr lang="en" sz="1700">
                <a:solidFill>
                  <a:schemeClr val="dk1"/>
                </a:solidFill>
                <a:latin typeface="Bree Serif"/>
                <a:ea typeface="Bree Serif"/>
                <a:cs typeface="Bree Serif"/>
                <a:sym typeface="Bree Serif"/>
              </a:rPr>
              <a:t>1 pair of velcro non-marking runners (please make sure that they fit your child and are not too large. It makes it easier to learn to run, jump and skip!)</a:t>
            </a:r>
            <a:endParaRPr sz="1700">
              <a:solidFill>
                <a:schemeClr val="dk1"/>
              </a:solidFill>
              <a:latin typeface="Bree Serif"/>
              <a:ea typeface="Bree Serif"/>
              <a:cs typeface="Bree Serif"/>
              <a:sym typeface="Bree Serif"/>
            </a:endParaRPr>
          </a:p>
          <a:p>
            <a:pPr indent="0" lvl="0" marL="0" rtl="0" algn="l">
              <a:spcBef>
                <a:spcPts val="1200"/>
              </a:spcBef>
              <a:spcAft>
                <a:spcPts val="0"/>
              </a:spcAft>
              <a:buClr>
                <a:schemeClr val="dk1"/>
              </a:buClr>
              <a:buSzPts val="1100"/>
              <a:buFont typeface="Arial"/>
              <a:buNone/>
            </a:pPr>
            <a:r>
              <a:t/>
            </a:r>
            <a:endParaRPr sz="2000">
              <a:solidFill>
                <a:schemeClr val="dk2"/>
              </a:solidFill>
            </a:endParaRPr>
          </a:p>
        </p:txBody>
      </p:sp>
      <p:pic>
        <p:nvPicPr>
          <p:cNvPr id="61" name="Google Shape;61;p13" title="Graphic-removebg-preview.png"/>
          <p:cNvPicPr preferRelativeResize="0"/>
          <p:nvPr/>
        </p:nvPicPr>
        <p:blipFill>
          <a:blip r:embed="rId4">
            <a:alphaModFix/>
          </a:blip>
          <a:stretch>
            <a:fillRect/>
          </a:stretch>
        </p:blipFill>
        <p:spPr>
          <a:xfrm>
            <a:off x="169860" y="115977"/>
            <a:ext cx="1992365" cy="15098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