
<file path=[Content_Types].xml><?xml version="1.0" encoding="utf-8"?>
<Types xmlns="http://schemas.openxmlformats.org/package/2006/content-types">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058400" cx="7772400"/>
  <p:notesSz cx="6858000" cy="9144000"/>
  <p:embeddedFontLst>
    <p:embeddedFont>
      <p:font typeface="Architects Daughter"/>
      <p:regular r:id="rId7"/>
    </p:embeddedFont>
    <p:embeddedFont>
      <p:font typeface="Bree Serif"/>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ArchitectsDaughter-regular.fntdata"/><Relationship Id="rId8" Type="http://schemas.openxmlformats.org/officeDocument/2006/relationships/font" Target="fonts/BreeSerif-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e9cbcdc2d1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e9cbcdc2d1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gi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2184700" y="115963"/>
            <a:ext cx="3762300" cy="1509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i="1" lang="en" sz="1100">
                <a:latin typeface="Architects Daughter"/>
                <a:ea typeface="Architects Daughter"/>
                <a:cs typeface="Architects Daughter"/>
                <a:sym typeface="Architects Daughter"/>
              </a:rPr>
              <a:t>Making a difference for children!</a:t>
            </a:r>
            <a:endParaRPr i="1" sz="1100">
              <a:latin typeface="Architects Daughter"/>
              <a:ea typeface="Architects Daughter"/>
              <a:cs typeface="Architects Daughter"/>
              <a:sym typeface="Architects Daughter"/>
            </a:endParaRPr>
          </a:p>
          <a:p>
            <a:pPr indent="0" lvl="0" marL="0" rtl="0" algn="l">
              <a:spcBef>
                <a:spcPts val="0"/>
              </a:spcBef>
              <a:spcAft>
                <a:spcPts val="0"/>
              </a:spcAft>
              <a:buNone/>
            </a:pPr>
            <a:r>
              <a:t/>
            </a:r>
            <a:endParaRPr sz="650">
              <a:latin typeface="Architects Daughter"/>
              <a:ea typeface="Architects Daughter"/>
              <a:cs typeface="Architects Daughter"/>
              <a:sym typeface="Architects Daughter"/>
            </a:endParaRPr>
          </a:p>
          <a:p>
            <a:pPr indent="0" lvl="0" marL="0" rtl="0" algn="l">
              <a:spcBef>
                <a:spcPts val="0"/>
              </a:spcBef>
              <a:spcAft>
                <a:spcPts val="0"/>
              </a:spcAft>
              <a:buNone/>
            </a:pPr>
            <a:r>
              <a:rPr b="1" lang="en" sz="1500">
                <a:latin typeface="Architects Daughter"/>
                <a:ea typeface="Architects Daughter"/>
                <a:cs typeface="Architects Daughter"/>
                <a:sym typeface="Architects Daughter"/>
              </a:rPr>
              <a:t>École John Wilson Elementary School</a:t>
            </a:r>
            <a:endParaRPr b="1" sz="1500">
              <a:latin typeface="Architects Daughter"/>
              <a:ea typeface="Architects Daughter"/>
              <a:cs typeface="Architects Daughter"/>
              <a:sym typeface="Architects Daughter"/>
            </a:endParaRPr>
          </a:p>
          <a:p>
            <a:pPr indent="0" lvl="0" marL="0" rtl="0" algn="l">
              <a:spcBef>
                <a:spcPts val="0"/>
              </a:spcBef>
              <a:spcAft>
                <a:spcPts val="0"/>
              </a:spcAft>
              <a:buNone/>
            </a:pPr>
            <a:r>
              <a:rPr lang="en" sz="1400">
                <a:latin typeface="Architects Daughter"/>
                <a:ea typeface="Architects Daughter"/>
                <a:cs typeface="Architects Daughter"/>
                <a:sym typeface="Architects Daughter"/>
              </a:rPr>
              <a:t>4401 - 52 Ave, Innisfail, Alberta T4G 1A7</a:t>
            </a:r>
            <a:endParaRPr sz="1400">
              <a:latin typeface="Architects Daughter"/>
              <a:ea typeface="Architects Daughter"/>
              <a:cs typeface="Architects Daughter"/>
              <a:sym typeface="Architects Daughter"/>
            </a:endParaRPr>
          </a:p>
          <a:p>
            <a:pPr indent="0" lvl="0" marL="0" rtl="0" algn="l">
              <a:spcBef>
                <a:spcPts val="0"/>
              </a:spcBef>
              <a:spcAft>
                <a:spcPts val="0"/>
              </a:spcAft>
              <a:buNone/>
            </a:pPr>
            <a:r>
              <a:rPr lang="en" sz="1300">
                <a:latin typeface="Architects Daughter"/>
                <a:ea typeface="Architects Daughter"/>
                <a:cs typeface="Architects Daughter"/>
                <a:sym typeface="Architects Daughter"/>
              </a:rPr>
              <a:t>Phone (403) 227-3292 Fax (403) 227-6006</a:t>
            </a:r>
            <a:endParaRPr sz="1300">
              <a:latin typeface="Architects Daughter"/>
              <a:ea typeface="Architects Daughter"/>
              <a:cs typeface="Architects Daughter"/>
              <a:sym typeface="Architects Daughter"/>
            </a:endParaRPr>
          </a:p>
          <a:p>
            <a:pPr indent="0" lvl="0" marL="0" rtl="0" algn="l">
              <a:spcBef>
                <a:spcPts val="0"/>
              </a:spcBef>
              <a:spcAft>
                <a:spcPts val="0"/>
              </a:spcAft>
              <a:buNone/>
            </a:pPr>
            <a:r>
              <a:t/>
            </a:r>
            <a:endParaRPr sz="600">
              <a:latin typeface="Architects Daughter"/>
              <a:ea typeface="Architects Daughter"/>
              <a:cs typeface="Architects Daughter"/>
              <a:sym typeface="Architects Daughter"/>
            </a:endParaRPr>
          </a:p>
          <a:p>
            <a:pPr indent="0" lvl="0" marL="0" rtl="0" algn="l">
              <a:spcBef>
                <a:spcPts val="0"/>
              </a:spcBef>
              <a:spcAft>
                <a:spcPts val="0"/>
              </a:spcAft>
              <a:buNone/>
            </a:pPr>
            <a:r>
              <a:rPr i="1" lang="en" sz="1000">
                <a:latin typeface="Architects Daughter"/>
                <a:ea typeface="Architects Daughter"/>
                <a:cs typeface="Architects Daughter"/>
                <a:sym typeface="Architects Daughter"/>
              </a:rPr>
              <a:t>Enrichir la vie des enfants!</a:t>
            </a:r>
            <a:endParaRPr i="1" sz="1000">
              <a:latin typeface="Architects Daughter"/>
              <a:ea typeface="Architects Daughter"/>
              <a:cs typeface="Architects Daughter"/>
              <a:sym typeface="Architects Daughter"/>
            </a:endParaRPr>
          </a:p>
          <a:p>
            <a:pPr indent="0" lvl="0" marL="0" rtl="0" algn="l">
              <a:spcBef>
                <a:spcPts val="0"/>
              </a:spcBef>
              <a:spcAft>
                <a:spcPts val="0"/>
              </a:spcAft>
              <a:buNone/>
            </a:pPr>
            <a:r>
              <a:t/>
            </a:r>
            <a:endParaRPr sz="1100">
              <a:latin typeface="Architects Daughter"/>
              <a:ea typeface="Architects Daughter"/>
              <a:cs typeface="Architects Daughter"/>
              <a:sym typeface="Architects Daughter"/>
            </a:endParaRPr>
          </a:p>
        </p:txBody>
      </p:sp>
      <p:pic>
        <p:nvPicPr>
          <p:cNvPr id="55" name="Google Shape;55;p13"/>
          <p:cNvPicPr preferRelativeResize="0"/>
          <p:nvPr/>
        </p:nvPicPr>
        <p:blipFill>
          <a:blip r:embed="rId3">
            <a:alphaModFix/>
          </a:blip>
          <a:stretch>
            <a:fillRect/>
          </a:stretch>
        </p:blipFill>
        <p:spPr>
          <a:xfrm>
            <a:off x="5848575" y="256025"/>
            <a:ext cx="1729775" cy="1229775"/>
          </a:xfrm>
          <a:prstGeom prst="rect">
            <a:avLst/>
          </a:prstGeom>
          <a:noFill/>
          <a:ln>
            <a:noFill/>
          </a:ln>
        </p:spPr>
      </p:pic>
      <p:cxnSp>
        <p:nvCxnSpPr>
          <p:cNvPr id="56" name="Google Shape;56;p13"/>
          <p:cNvCxnSpPr/>
          <p:nvPr/>
        </p:nvCxnSpPr>
        <p:spPr>
          <a:xfrm>
            <a:off x="53738" y="1675325"/>
            <a:ext cx="7524600" cy="0"/>
          </a:xfrm>
          <a:prstGeom prst="straightConnector1">
            <a:avLst/>
          </a:prstGeom>
          <a:noFill/>
          <a:ln cap="flat" cmpd="sng" w="19050">
            <a:solidFill>
              <a:schemeClr val="dk1"/>
            </a:solidFill>
            <a:prstDash val="solid"/>
            <a:round/>
            <a:headEnd len="med" w="med" type="none"/>
            <a:tailEnd len="med" w="med" type="none"/>
          </a:ln>
        </p:spPr>
      </p:cxnSp>
      <p:cxnSp>
        <p:nvCxnSpPr>
          <p:cNvPr id="57" name="Google Shape;57;p13"/>
          <p:cNvCxnSpPr/>
          <p:nvPr/>
        </p:nvCxnSpPr>
        <p:spPr>
          <a:xfrm>
            <a:off x="76850" y="9335475"/>
            <a:ext cx="7509300" cy="31800"/>
          </a:xfrm>
          <a:prstGeom prst="straightConnector1">
            <a:avLst/>
          </a:prstGeom>
          <a:noFill/>
          <a:ln cap="flat" cmpd="sng" w="19050">
            <a:solidFill>
              <a:schemeClr val="dk1"/>
            </a:solidFill>
            <a:prstDash val="solid"/>
            <a:round/>
            <a:headEnd len="med" w="med" type="none"/>
            <a:tailEnd len="med" w="med" type="none"/>
          </a:ln>
        </p:spPr>
      </p:cxnSp>
      <p:sp>
        <p:nvSpPr>
          <p:cNvPr id="58" name="Google Shape;58;p13"/>
          <p:cNvSpPr txBox="1"/>
          <p:nvPr/>
        </p:nvSpPr>
        <p:spPr>
          <a:xfrm>
            <a:off x="169850" y="9335475"/>
            <a:ext cx="74163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latin typeface="Architects Daughter"/>
                <a:ea typeface="Architects Daughter"/>
                <a:cs typeface="Architects Daughter"/>
                <a:sym typeface="Architects Daughter"/>
              </a:rPr>
              <a:t>Principal:                                                                            Vice Principal          </a:t>
            </a:r>
            <a:endParaRPr>
              <a:latin typeface="Architects Daughter"/>
              <a:ea typeface="Architects Daughter"/>
              <a:cs typeface="Architects Daughter"/>
              <a:sym typeface="Architects Daughter"/>
            </a:endParaRPr>
          </a:p>
          <a:p>
            <a:pPr indent="0" lvl="0" marL="0" rtl="0" algn="l">
              <a:spcBef>
                <a:spcPts val="0"/>
              </a:spcBef>
              <a:spcAft>
                <a:spcPts val="0"/>
              </a:spcAft>
              <a:buNone/>
            </a:pPr>
            <a:r>
              <a:rPr lang="en">
                <a:latin typeface="Architects Daughter"/>
                <a:ea typeface="Architects Daughter"/>
                <a:cs typeface="Architects Daughter"/>
                <a:sym typeface="Architects Daughter"/>
              </a:rPr>
              <a:t>Angela Warke                                                                     Janice Savage          </a:t>
            </a:r>
            <a:endParaRPr>
              <a:latin typeface="Architects Daughter"/>
              <a:ea typeface="Architects Daughter"/>
              <a:cs typeface="Architects Daughter"/>
              <a:sym typeface="Architects Daughter"/>
            </a:endParaRPr>
          </a:p>
        </p:txBody>
      </p:sp>
      <p:sp>
        <p:nvSpPr>
          <p:cNvPr id="59" name="Google Shape;59;p13"/>
          <p:cNvSpPr/>
          <p:nvPr/>
        </p:nvSpPr>
        <p:spPr>
          <a:xfrm>
            <a:off x="2764662" y="9434338"/>
            <a:ext cx="2102770" cy="417881"/>
          </a:xfrm>
          <a:prstGeom prst="rect">
            <a:avLst/>
          </a:prstGeom>
        </p:spPr>
        <p:txBody>
          <a:bodyPr>
            <a:prstTxWarp prst="textPlain"/>
          </a:bodyPr>
          <a:lstStyle/>
          <a:p>
            <a:pPr lvl="0" algn="ctr"/>
            <a:r>
              <a:rPr b="0" i="0">
                <a:ln cap="flat" cmpd="sng" w="9525">
                  <a:solidFill>
                    <a:schemeClr val="dk2"/>
                  </a:solidFill>
                  <a:prstDash val="solid"/>
                  <a:round/>
                  <a:headEnd len="sm" w="sm" type="none"/>
                  <a:tailEnd len="sm" w="sm" type="none"/>
                </a:ln>
                <a:solidFill>
                  <a:schemeClr val="dk1"/>
                </a:solidFill>
                <a:latin typeface="Architects Daughter"/>
              </a:rPr>
              <a:t>Chinook's Edge </a:t>
            </a:r>
            <a:br>
              <a:rPr b="0" i="0">
                <a:ln cap="flat" cmpd="sng" w="9525">
                  <a:solidFill>
                    <a:schemeClr val="dk2"/>
                  </a:solidFill>
                  <a:prstDash val="solid"/>
                  <a:round/>
                  <a:headEnd len="sm" w="sm" type="none"/>
                  <a:tailEnd len="sm" w="sm" type="none"/>
                </a:ln>
                <a:solidFill>
                  <a:schemeClr val="dk1"/>
                </a:solidFill>
                <a:latin typeface="Architects Daughter"/>
              </a:rPr>
            </a:br>
            <a:r>
              <a:rPr b="0" i="0">
                <a:ln cap="flat" cmpd="sng" w="9525">
                  <a:solidFill>
                    <a:schemeClr val="dk2"/>
                  </a:solidFill>
                  <a:prstDash val="solid"/>
                  <a:round/>
                  <a:headEnd len="sm" w="sm" type="none"/>
                  <a:tailEnd len="sm" w="sm" type="none"/>
                </a:ln>
                <a:solidFill>
                  <a:schemeClr val="dk1"/>
                </a:solidFill>
                <a:latin typeface="Architects Daughter"/>
              </a:rPr>
              <a:t>School Division 73</a:t>
            </a:r>
          </a:p>
        </p:txBody>
      </p:sp>
      <p:sp>
        <p:nvSpPr>
          <p:cNvPr id="60" name="Google Shape;60;p13"/>
          <p:cNvSpPr txBox="1"/>
          <p:nvPr/>
        </p:nvSpPr>
        <p:spPr>
          <a:xfrm>
            <a:off x="123900" y="1675325"/>
            <a:ext cx="7524600" cy="7383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2000">
                <a:solidFill>
                  <a:schemeClr val="dk1"/>
                </a:solidFill>
                <a:latin typeface="Bree Serif"/>
                <a:ea typeface="Bree Serif"/>
                <a:cs typeface="Bree Serif"/>
                <a:sym typeface="Bree Serif"/>
              </a:rPr>
              <a:t>Grade 1 / 2 Supply List 2025 - 2026</a:t>
            </a:r>
            <a:endParaRPr sz="2000">
              <a:solidFill>
                <a:schemeClr val="dk1"/>
              </a:solidFill>
              <a:latin typeface="Bree Serif"/>
              <a:ea typeface="Bree Serif"/>
              <a:cs typeface="Bree Serif"/>
              <a:sym typeface="Bree Serif"/>
            </a:endParaRPr>
          </a:p>
          <a:p>
            <a:pPr indent="0" lvl="0" marL="0" rtl="0" algn="l">
              <a:spcBef>
                <a:spcPts val="1200"/>
              </a:spcBef>
              <a:spcAft>
                <a:spcPts val="0"/>
              </a:spcAft>
              <a:buClr>
                <a:schemeClr val="dk1"/>
              </a:buClr>
              <a:buSzPts val="1100"/>
              <a:buFont typeface="Arial"/>
              <a:buNone/>
            </a:pPr>
            <a:r>
              <a:rPr lang="en" sz="1600">
                <a:solidFill>
                  <a:schemeClr val="dk1"/>
                </a:solidFill>
                <a:latin typeface="Comic Sans MS"/>
                <a:ea typeface="Comic Sans MS"/>
                <a:cs typeface="Comic Sans MS"/>
                <a:sym typeface="Comic Sans MS"/>
              </a:rPr>
              <a:t>* Please try to have everything on the list, as it will help your son/daughter be prepared and to stay organized throughout the year. Supplies may need to be replenished throughout the year (ex. pencil crayons, pencils and markers). We have requested specific brands on certain items as we have found that they last longer.</a:t>
            </a:r>
            <a:r>
              <a:rPr lang="en" sz="1300">
                <a:solidFill>
                  <a:schemeClr val="dk1"/>
                </a:solidFill>
                <a:latin typeface="Comic Sans MS"/>
                <a:ea typeface="Comic Sans MS"/>
                <a:cs typeface="Comic Sans MS"/>
                <a:sym typeface="Comic Sans MS"/>
              </a:rPr>
              <a:t> </a:t>
            </a:r>
            <a:endParaRPr sz="13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t/>
            </a:r>
            <a:endParaRPr sz="13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t/>
            </a:r>
            <a:endParaRPr sz="13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6 white erasers</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8 40g glue sticks - Elmers preferred</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pair of metal scissors - Fiskars preferred</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24 sharpened pencils - Staedtler preferred</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package 24 pencil crayons sharpened - Staedtler preferred</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good quality pencil sharpener (with a container for shavings)</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3 Highlighters</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package of markers - Crayola preferred</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package of 24 Twistables colored crayons </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set of inexpensive headphones - </a:t>
            </a:r>
            <a:r>
              <a:rPr b="1" i="1" lang="en" sz="1700" u="sng">
                <a:solidFill>
                  <a:schemeClr val="dk1"/>
                </a:solidFill>
                <a:latin typeface="Comic Sans MS"/>
                <a:ea typeface="Comic Sans MS"/>
                <a:cs typeface="Comic Sans MS"/>
                <a:sym typeface="Comic Sans MS"/>
              </a:rPr>
              <a:t>no earbuds please</a:t>
            </a:r>
            <a:endParaRPr b="1" i="1" sz="1700" u="sng">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8 dry erase markers with chisel tip - Expo preferred</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12 large ziplock bags - </a:t>
            </a:r>
            <a:r>
              <a:rPr b="1" i="1" lang="en" sz="1700" u="sng">
                <a:solidFill>
                  <a:schemeClr val="dk1"/>
                </a:solidFill>
                <a:latin typeface="Comic Sans MS"/>
                <a:ea typeface="Comic Sans MS"/>
                <a:cs typeface="Comic Sans MS"/>
                <a:sym typeface="Comic Sans MS"/>
              </a:rPr>
              <a:t>no sliders please - do not label</a:t>
            </a:r>
            <a:endParaRPr b="1" i="1" sz="1700" u="sng">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small carabiner to keep locker closed - no locks please</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pair of indoor runners (</a:t>
            </a:r>
            <a:r>
              <a:rPr b="1" lang="en" sz="1700" u="sng">
                <a:solidFill>
                  <a:schemeClr val="dk1"/>
                </a:solidFill>
                <a:latin typeface="Comic Sans MS"/>
                <a:ea typeface="Comic Sans MS"/>
                <a:cs typeface="Comic Sans MS"/>
                <a:sym typeface="Comic Sans MS"/>
              </a:rPr>
              <a:t>Independently done up</a:t>
            </a:r>
            <a:r>
              <a:rPr lang="en" sz="1700">
                <a:solidFill>
                  <a:schemeClr val="dk1"/>
                </a:solidFill>
                <a:latin typeface="Comic Sans MS"/>
                <a:ea typeface="Comic Sans MS"/>
                <a:cs typeface="Comic Sans MS"/>
                <a:sym typeface="Comic Sans MS"/>
              </a:rPr>
              <a:t>)</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backpack and lunch kit</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2 black sharpies</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roll of scotch tape</a:t>
            </a:r>
            <a:endParaRPr sz="1700">
              <a:solidFill>
                <a:schemeClr val="dk1"/>
              </a:solidFill>
              <a:latin typeface="Comic Sans MS"/>
              <a:ea typeface="Comic Sans MS"/>
              <a:cs typeface="Comic Sans MS"/>
              <a:sym typeface="Comic Sans MS"/>
            </a:endParaRPr>
          </a:p>
          <a:p>
            <a:pPr indent="-336550" lvl="0" marL="457200" rtl="0" algn="l">
              <a:spcBef>
                <a:spcPts val="0"/>
              </a:spcBef>
              <a:spcAft>
                <a:spcPts val="0"/>
              </a:spcAft>
              <a:buClr>
                <a:schemeClr val="dk1"/>
              </a:buClr>
              <a:buSzPts val="1700"/>
              <a:buFont typeface="Comic Sans MS"/>
              <a:buChar char="❏"/>
            </a:pPr>
            <a:r>
              <a:rPr lang="en" sz="1700">
                <a:solidFill>
                  <a:schemeClr val="dk1"/>
                </a:solidFill>
                <a:latin typeface="Comic Sans MS"/>
                <a:ea typeface="Comic Sans MS"/>
                <a:cs typeface="Comic Sans MS"/>
                <a:sym typeface="Comic Sans MS"/>
              </a:rPr>
              <a:t>1 Three Inch Binder (no zipper) </a:t>
            </a:r>
            <a:endParaRPr sz="17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t/>
            </a:r>
            <a:endParaRPr sz="2100">
              <a:solidFill>
                <a:schemeClr val="dk1"/>
              </a:solidFill>
              <a:latin typeface="Comic Sans MS"/>
              <a:ea typeface="Comic Sans MS"/>
              <a:cs typeface="Comic Sans MS"/>
              <a:sym typeface="Comic Sans MS"/>
            </a:endParaRPr>
          </a:p>
          <a:p>
            <a:pPr indent="0" lvl="0" marL="0" rtl="0" algn="l">
              <a:spcBef>
                <a:spcPts val="0"/>
              </a:spcBef>
              <a:spcAft>
                <a:spcPts val="0"/>
              </a:spcAft>
              <a:buNone/>
            </a:pPr>
            <a:r>
              <a:t/>
            </a:r>
            <a:endParaRPr sz="1800">
              <a:solidFill>
                <a:schemeClr val="dk2"/>
              </a:solidFill>
            </a:endParaRPr>
          </a:p>
        </p:txBody>
      </p:sp>
      <p:pic>
        <p:nvPicPr>
          <p:cNvPr id="61" name="Google Shape;61;p13" title="Graphic-removebg-preview.png"/>
          <p:cNvPicPr preferRelativeResize="0"/>
          <p:nvPr/>
        </p:nvPicPr>
        <p:blipFill>
          <a:blip r:embed="rId4">
            <a:alphaModFix/>
          </a:blip>
          <a:stretch>
            <a:fillRect/>
          </a:stretch>
        </p:blipFill>
        <p:spPr>
          <a:xfrm>
            <a:off x="169860" y="115977"/>
            <a:ext cx="1992365" cy="15098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